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haansoftxlsx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80" r:id="rId3"/>
    <p:sldId id="310" r:id="rId4"/>
    <p:sldId id="309" r:id="rId5"/>
    <p:sldId id="299" r:id="rId6"/>
    <p:sldId id="300" r:id="rId7"/>
    <p:sldId id="313" r:id="rId8"/>
    <p:sldId id="311" r:id="rId9"/>
    <p:sldId id="312" r:id="rId10"/>
    <p:sldId id="317" r:id="rId11"/>
    <p:sldId id="314" r:id="rId12"/>
    <p:sldId id="318" r:id="rId13"/>
    <p:sldId id="315" r:id="rId14"/>
    <p:sldId id="316" r:id="rId15"/>
    <p:sldId id="26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소연" initials="김" lastIdx="1" clrIdx="0">
    <p:extLst>
      <p:ext uri="{19B8F6BF-5375-455C-9EA6-DF929625EA0E}">
        <p15:presenceInfo xmlns:p15="http://schemas.microsoft.com/office/powerpoint/2012/main" userId="4e6197100b12cc0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F0F6"/>
    <a:srgbClr val="9CA1CC"/>
    <a:srgbClr val="3C3D46"/>
    <a:srgbClr val="F0F000"/>
    <a:srgbClr val="DCB6C7"/>
    <a:srgbClr val="FEDECE"/>
    <a:srgbClr val="FF8687"/>
    <a:srgbClr val="FEAC86"/>
    <a:srgbClr val="FFAB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86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6" y="9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5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defRPr>
            </a:pPr>
            <a:r>
              <a:rPr lang="ko-KR" sz="2500"/>
              <a:t>연령대별 </a:t>
            </a:r>
            <a:r>
              <a:rPr lang="en-US" sz="2500"/>
              <a:t>PC </a:t>
            </a:r>
            <a:r>
              <a:rPr lang="ko-KR" sz="2500"/>
              <a:t>게임 주 이용 장르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5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3.6100993726051626E-2"/>
          <c:y val="0.13169868864706519"/>
          <c:w val="0.96278492427751339"/>
          <c:h val="0.763796525668373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10대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AOS</c:v>
                </c:pt>
                <c:pt idx="1">
                  <c:v>RTS</c:v>
                </c:pt>
                <c:pt idx="2">
                  <c:v>퍼즐</c:v>
                </c:pt>
                <c:pt idx="3">
                  <c:v>슈팅</c:v>
                </c:pt>
                <c:pt idx="4">
                  <c:v>롤플레잉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28.8</c:v>
                </c:pt>
                <c:pt idx="1">
                  <c:v>5.0999999999999996</c:v>
                </c:pt>
                <c:pt idx="2">
                  <c:v>25</c:v>
                </c:pt>
                <c:pt idx="3">
                  <c:v>45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25-4192-B304-9B4527B2F37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20대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AOS</c:v>
                </c:pt>
                <c:pt idx="1">
                  <c:v>RTS</c:v>
                </c:pt>
                <c:pt idx="2">
                  <c:v>퍼즐</c:v>
                </c:pt>
                <c:pt idx="3">
                  <c:v>슈팅</c:v>
                </c:pt>
                <c:pt idx="4">
                  <c:v>롤플레잉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26.9</c:v>
                </c:pt>
                <c:pt idx="1">
                  <c:v>15.3</c:v>
                </c:pt>
                <c:pt idx="2">
                  <c:v>30</c:v>
                </c:pt>
                <c:pt idx="3">
                  <c:v>33.5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625-4192-B304-9B4527B2F37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30대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AOS</c:v>
                </c:pt>
                <c:pt idx="1">
                  <c:v>RTS</c:v>
                </c:pt>
                <c:pt idx="2">
                  <c:v>퍼즐</c:v>
                </c:pt>
                <c:pt idx="3">
                  <c:v>슈팅</c:v>
                </c:pt>
                <c:pt idx="4">
                  <c:v>롤플레잉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19.3</c:v>
                </c:pt>
                <c:pt idx="1">
                  <c:v>28.6</c:v>
                </c:pt>
                <c:pt idx="2">
                  <c:v>40</c:v>
                </c:pt>
                <c:pt idx="3">
                  <c:v>21.5</c:v>
                </c:pt>
                <c:pt idx="4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625-4192-B304-9B4527B2F37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40대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AOS</c:v>
                </c:pt>
                <c:pt idx="1">
                  <c:v>RTS</c:v>
                </c:pt>
                <c:pt idx="2">
                  <c:v>퍼즐</c:v>
                </c:pt>
                <c:pt idx="3">
                  <c:v>슈팅</c:v>
                </c:pt>
                <c:pt idx="4">
                  <c:v>롤플레잉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7</c:v>
                </c:pt>
                <c:pt idx="1">
                  <c:v>33.5</c:v>
                </c:pt>
                <c:pt idx="2">
                  <c:v>30</c:v>
                </c:pt>
                <c:pt idx="3">
                  <c:v>20</c:v>
                </c:pt>
                <c:pt idx="4">
                  <c:v>46.2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625-4192-B304-9B4527B2F37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50대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AOS</c:v>
                </c:pt>
                <c:pt idx="1">
                  <c:v>RTS</c:v>
                </c:pt>
                <c:pt idx="2">
                  <c:v>퍼즐</c:v>
                </c:pt>
                <c:pt idx="3">
                  <c:v>슈팅</c:v>
                </c:pt>
                <c:pt idx="4">
                  <c:v>롤플레잉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4.2</c:v>
                </c:pt>
                <c:pt idx="1">
                  <c:v>17.8</c:v>
                </c:pt>
                <c:pt idx="2">
                  <c:v>41.3</c:v>
                </c:pt>
                <c:pt idx="3">
                  <c:v>16.3</c:v>
                </c:pt>
                <c:pt idx="4">
                  <c:v>17.600000000000001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25-4192-B304-9B4527B2F378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60~65세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배달의민족 도현" panose="020B0600000101010101" pitchFamily="50" charset="-127"/>
                    <a:ea typeface="배달의민족 도현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AOS</c:v>
                </c:pt>
                <c:pt idx="1">
                  <c:v>RTS</c:v>
                </c:pt>
                <c:pt idx="2">
                  <c:v>퍼즐</c:v>
                </c:pt>
                <c:pt idx="3">
                  <c:v>슈팅</c:v>
                </c:pt>
                <c:pt idx="4">
                  <c:v>롤플레잉</c:v>
                </c:pt>
              </c:strCache>
            </c:strRef>
          </c:cat>
          <c:val>
            <c:numRef>
              <c:f>Sheet1!$G$2:$G$6</c:f>
              <c:numCache>
                <c:formatCode>General</c:formatCode>
                <c:ptCount val="5"/>
                <c:pt idx="0">
                  <c:v>0</c:v>
                </c:pt>
                <c:pt idx="1">
                  <c:v>7.4</c:v>
                </c:pt>
                <c:pt idx="2">
                  <c:v>35.200000000000003</c:v>
                </c:pt>
                <c:pt idx="3">
                  <c:v>2.8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625-4192-B304-9B4527B2F37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59911439"/>
        <c:axId val="1759905615"/>
      </c:barChart>
      <c:catAx>
        <c:axId val="1759911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defRPr>
            </a:pPr>
            <a:endParaRPr lang="ko-KR"/>
          </a:p>
        </c:txPr>
        <c:crossAx val="1759905615"/>
        <c:crosses val="autoZero"/>
        <c:auto val="1"/>
        <c:lblAlgn val="ctr"/>
        <c:lblOffset val="100"/>
        <c:noMultiLvlLbl val="0"/>
      </c:catAx>
      <c:valAx>
        <c:axId val="1759905615"/>
        <c:scaling>
          <c:orientation val="minMax"/>
          <c:max val="7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+mn-cs"/>
              </a:defRPr>
            </a:pPr>
            <a:endParaRPr lang="ko-KR"/>
          </a:p>
        </c:txPr>
        <c:crossAx val="17599114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2124335059721814"/>
          <c:y val="0.14305035372451103"/>
          <c:w val="0.59093575869861192"/>
          <c:h val="7.74032459425717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 w="38100" cmpd="sng">
      <a:solidFill>
        <a:schemeClr val="accent1"/>
      </a:solidFill>
    </a:ln>
    <a:effectLst/>
  </c:spPr>
  <c:txPr>
    <a:bodyPr/>
    <a:lstStyle/>
    <a:p>
      <a:pPr>
        <a:defRPr>
          <a:latin typeface="배달의민족 도현" panose="020B0600000101010101" pitchFamily="50" charset="-127"/>
          <a:ea typeface="배달의민족 도현" panose="020B0600000101010101" pitchFamily="50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31T00:17:12.302" idx="1">
    <p:pos x="5954" y="2160"/>
    <p:text>컨셉 프로토타입 완성 시 배경에 삽입.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gif>
</file>

<file path=ppt/media/image4.png>
</file>

<file path=ppt/media/image5.gif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DAAE67-22F6-4ADF-80EC-4F9D4DD531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80E6A0F-DBF1-4BE3-9199-3F90AFD38C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598936-129F-48F2-91C5-5D169A909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0971B7-99EB-4FF0-BB35-FA4E37E01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A0825A-B44C-4512-A9C1-99897D37E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59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00B5B0-CA73-4AB9-9363-84B34D2C1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0CD513-67DE-45F5-B1D7-7BC9187E3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EB3ED7-98B7-4D8F-B7FF-C74F88230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DE9D2E-CDE4-4609-8D93-523FFE7C7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7488AB-1AC0-447F-9C76-716B7B3EB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1537FB-036A-42A6-A7F4-444DC8565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272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ED2522-1272-4A5B-BE2D-5B899AC86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781B17-1597-489E-9FF2-31E06EBA4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AEF630-E0E5-4DEC-AD56-9ED7A2E9F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8B9886-DFFA-4B0D-AEE4-527BD486E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789BB4-DD4E-42B2-8266-CE6225F0C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952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B9B4A7-DDC3-489B-93D9-B87257DBB3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F79CB2-9144-49C0-84FB-31A1C4EE5E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18A0D0-A672-4CAC-9C8A-72ACB3396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D2B559-314C-415F-AA52-D252099C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B76E69-9183-49E6-81AD-132568C9D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4296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CAAA0B-596C-4DAC-9EF3-FFAD421C0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725B30-21C6-458C-99FB-F980F542C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7BFFEB-77C6-4450-8D13-C3546E0BB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A78F29-1D2A-4DF8-9EAA-5701DD161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01A2EE-D7C6-450D-8EC0-9D7B83D22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760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E111FB-8866-4664-A5D8-0969FAF86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840534-BF46-4E34-9535-2A8D8CE63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A92103-152E-4592-A37A-0999C2CA5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98D135-F83F-4D21-B73A-3B2720E4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4BEE37-1BA2-4638-99C3-671B3EFEC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658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12452D-F725-43F2-891B-8F3C56400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653978-81FD-433D-97B3-0B2AFD1F7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57DDD5-734A-4B4D-99CD-BD8C9A714F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CC40B9-130D-40B8-83D2-34217A9DA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719A89-6F80-4ECA-A34C-FAA27D650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D5BD0A-B3A9-4583-A056-E98D0E9AF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262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DEB464-BC80-46C6-9B13-3B724FB6F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7C4A98-047A-4726-AA6D-4D9CA1092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8EE444-2ED4-45DB-A3BD-5C546C5DF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065BAB-03D6-4315-9D2B-928DD93BBE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3DBDC4-E396-4A61-B420-1143BAB63D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D9A71D-E3EE-4AAD-8E6C-C42E3153A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A99E69E-B885-40C5-A4F1-EC049C5B6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4B36A8-8839-4C3F-9BEA-0BDE44F81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044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B1AFB7-9F62-4B3F-A5EC-2188D29FC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CD68F9-DEA6-4C4B-8ACE-FD1D00D0B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4CB8C55-EEFE-4A76-8891-27071B402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846D7F-551B-4A91-8ABC-15AFC8B5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79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8C449C-F7F5-4C68-B11D-9D1E7BEB8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1CA38B-7E8E-4233-985C-172443E75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89776E-5DAB-42E1-937C-2CECD6427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156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578682-B652-42E6-813A-80E3744D0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83F64BE-FAA1-49D1-8EDF-56A72747B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A4A9A9-FE6C-4BE6-9B41-D876C88AA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088F0E-F684-4BBE-9154-12266C3C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1950" y="6356350"/>
            <a:ext cx="2743200" cy="365125"/>
          </a:xfrm>
        </p:spPr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57E20D8-70EB-438A-AED0-5E6450E39835}"/>
              </a:ext>
            </a:extLst>
          </p:cNvPr>
          <p:cNvCxnSpPr>
            <a:cxnSpLocks/>
          </p:cNvCxnSpPr>
          <p:nvPr userDrawn="1"/>
        </p:nvCxnSpPr>
        <p:spPr>
          <a:xfrm>
            <a:off x="165100" y="177800"/>
            <a:ext cx="11798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88A988-7029-4D30-8C13-0ECDF0D34440}"/>
              </a:ext>
            </a:extLst>
          </p:cNvPr>
          <p:cNvCxnSpPr>
            <a:cxnSpLocks/>
          </p:cNvCxnSpPr>
          <p:nvPr userDrawn="1"/>
        </p:nvCxnSpPr>
        <p:spPr>
          <a:xfrm>
            <a:off x="196850" y="6721475"/>
            <a:ext cx="11798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545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BBCC2E-2453-4BC3-AE52-B745E37FC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766565-E894-41F8-AB78-BA944CDCA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9E97440-40ED-4FA4-823C-1DB64874C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1BF1E0-F1AB-4FF4-922B-E4F604D78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A2713C-E48C-406A-AA7F-874F21E28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35D3A5-00AA-4ECF-A3EC-9FC1A5675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118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AD8A5C-40E5-4218-82CF-CC64D543C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12D53C-FF21-45A1-A0D8-60CBEB136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A1C4F6-3E23-4DAB-A6D8-1FAAE910B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E0E3F-AEE4-44D8-A5DC-964B026AD4CE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DCB679-6D2B-4FA4-ADB1-F01E85282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5ED24F-35AD-4051-80FF-FD8125BA5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10BF9-51B8-4742-AD43-4AAF678A17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14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65313BC-E483-4CB9-9E66-82FADEE306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DD85EF2-E34E-42B7-B2B8-83EEFEFDB459}"/>
              </a:ext>
            </a:extLst>
          </p:cNvPr>
          <p:cNvCxnSpPr>
            <a:cxnSpLocks/>
          </p:cNvCxnSpPr>
          <p:nvPr/>
        </p:nvCxnSpPr>
        <p:spPr>
          <a:xfrm>
            <a:off x="3365500" y="3277240"/>
            <a:ext cx="546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84C396A-B485-4243-B4C6-A2122384DBB3}"/>
              </a:ext>
            </a:extLst>
          </p:cNvPr>
          <p:cNvGrpSpPr/>
          <p:nvPr/>
        </p:nvGrpSpPr>
        <p:grpSpPr>
          <a:xfrm>
            <a:off x="2906046" y="2125916"/>
            <a:ext cx="6493986" cy="788503"/>
            <a:chOff x="266700" y="1972206"/>
            <a:chExt cx="1981200" cy="788503"/>
          </a:xfrm>
          <a:solidFill>
            <a:schemeClr val="tx1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EF56445-2F1D-4A04-B7F4-8A2673590B90}"/>
                </a:ext>
              </a:extLst>
            </p:cNvPr>
            <p:cNvSpPr/>
            <p:nvPr/>
          </p:nvSpPr>
          <p:spPr>
            <a:xfrm>
              <a:off x="266700" y="1972206"/>
              <a:ext cx="1981200" cy="788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58B2403-963E-416C-85E0-D66E86054642}"/>
                </a:ext>
              </a:extLst>
            </p:cNvPr>
            <p:cNvSpPr txBox="1"/>
            <p:nvPr/>
          </p:nvSpPr>
          <p:spPr>
            <a:xfrm>
              <a:off x="975762" y="2012514"/>
              <a:ext cx="528269" cy="707886"/>
            </a:xfrm>
            <a:prstGeom prst="rect">
              <a:avLst/>
            </a:prstGeom>
            <a:grpFill/>
          </p:spPr>
          <p:txBody>
            <a:bodyPr wrap="none" rtlCol="0" anchor="b">
              <a:spAutoFit/>
            </a:bodyPr>
            <a:lstStyle/>
            <a:p>
              <a:pPr algn="ctr"/>
              <a:r>
                <a:rPr lang="ko-KR" altLang="en-US" sz="4000" spc="300" dirty="0" smtClean="0">
                  <a:solidFill>
                    <a:schemeClr val="bg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가제 </a:t>
              </a:r>
              <a:r>
                <a:rPr lang="en-US" altLang="ko-KR" sz="4000" spc="300" dirty="0" smtClean="0">
                  <a:solidFill>
                    <a:schemeClr val="bg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:</a:t>
              </a:r>
              <a:r>
                <a:rPr lang="ko-KR" altLang="en-US" sz="4000" spc="300" dirty="0">
                  <a:solidFill>
                    <a:schemeClr val="bg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83D131F-64BB-4C4E-A4F8-EBE2DEB714A0}"/>
              </a:ext>
            </a:extLst>
          </p:cNvPr>
          <p:cNvSpPr txBox="1"/>
          <p:nvPr/>
        </p:nvSpPr>
        <p:spPr>
          <a:xfrm>
            <a:off x="3180911" y="3476100"/>
            <a:ext cx="59442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spc="6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4</a:t>
            </a:r>
            <a:r>
              <a:rPr lang="ko-KR" altLang="en-US" sz="5400" b="1" spc="6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인 대전 </a:t>
            </a:r>
            <a:r>
              <a:rPr lang="ko-KR" altLang="en-US" sz="5400" b="1" spc="600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테트리스</a:t>
            </a:r>
            <a:endParaRPr lang="ko-KR" altLang="en-US" sz="5400" b="1" spc="6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" name="양쪽 대괄호 3">
            <a:extLst>
              <a:ext uri="{FF2B5EF4-FFF2-40B4-BE49-F238E27FC236}">
                <a16:creationId xmlns:a16="http://schemas.microsoft.com/office/drawing/2014/main" id="{8EF8B5A6-03EE-4CDE-8BE0-40194A6CFF99}"/>
              </a:ext>
            </a:extLst>
          </p:cNvPr>
          <p:cNvSpPr/>
          <p:nvPr/>
        </p:nvSpPr>
        <p:spPr>
          <a:xfrm>
            <a:off x="711199" y="2244378"/>
            <a:ext cx="10769600" cy="2369244"/>
          </a:xfrm>
          <a:prstGeom prst="bracketPair">
            <a:avLst/>
          </a:prstGeom>
          <a:noFill/>
          <a:ln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75484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005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기술적 </a:t>
              </a:r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요소</a:t>
              </a:r>
              <a:r>
                <a:rPr lang="en-US" altLang="ko-KR" sz="2800" spc="6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  <a:r>
                <a:rPr lang="en-US" altLang="ko-KR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 </a:t>
              </a:r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인공지능</a:t>
              </a:r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82" y="1670635"/>
            <a:ext cx="4548318" cy="421763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59263" y="890499"/>
            <a:ext cx="256192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3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- </a:t>
            </a:r>
            <a:r>
              <a:rPr lang="ko-KR" altLang="en-US" sz="23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인공지능 공부 계획</a:t>
            </a:r>
            <a:endParaRPr lang="ko-KR" altLang="en-US" sz="23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1666" y="5990897"/>
            <a:ext cx="5033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2">
                    <a:lumMod val="1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게임에 적용할 인공지능에 대한 이해를 위해 수강 완료</a:t>
            </a:r>
            <a:endParaRPr lang="ko-KR" altLang="en-US" dirty="0">
              <a:solidFill>
                <a:schemeClr val="bg2">
                  <a:lumMod val="10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90127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006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타 게임과 차별성 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349458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007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개인별 준비 상황</a:t>
              </a:r>
              <a:endParaRPr lang="ko-KR" altLang="en-US" sz="28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413699"/>
              </p:ext>
            </p:extLst>
          </p:nvPr>
        </p:nvGraphicFramePr>
        <p:xfrm>
          <a:off x="344097" y="2635799"/>
          <a:ext cx="11625725" cy="3953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58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712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58544">
                  <a:extLst>
                    <a:ext uri="{9D8B030D-6E8A-4147-A177-3AD203B41FA5}">
                      <a16:colId xmlns:a16="http://schemas.microsoft.com/office/drawing/2014/main" val="2829756866"/>
                    </a:ext>
                  </a:extLst>
                </a:gridCol>
              </a:tblGrid>
              <a:tr h="3953687">
                <a:tc>
                  <a:txBody>
                    <a:bodyPr/>
                    <a:lstStyle/>
                    <a:p>
                      <a:pPr marL="342900" indent="-342900" algn="ctr" latinLnBrk="1">
                        <a:buFont typeface="Arial" panose="020B0604020202020204" pitchFamily="34" charset="0"/>
                        <a:buChar char="•"/>
                      </a:pPr>
                      <a:endParaRPr lang="en-US" altLang="ko-KR" sz="2000" b="0" baseline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Font typeface="Arial" panose="020B0604020202020204" pitchFamily="34" charset="0"/>
                        <a:buChar char="•"/>
                      </a:pPr>
                      <a:endParaRPr lang="en-US" altLang="ko-KR" sz="2000" b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Font typeface="Arial" panose="020B0604020202020204" pitchFamily="34" charset="0"/>
                        <a:buChar char="•"/>
                      </a:pPr>
                      <a:endParaRPr lang="en-US" altLang="ko-KR" sz="2000" b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584917" y="1312776"/>
            <a:ext cx="3079034" cy="1004486"/>
            <a:chOff x="1368425" y="1428749"/>
            <a:chExt cx="2022366" cy="659765"/>
          </a:xfrm>
        </p:grpSpPr>
        <p:sp>
          <p:nvSpPr>
            <p:cNvPr id="7" name="양쪽 대괄호 6">
              <a:extLst>
                <a:ext uri="{FF2B5EF4-FFF2-40B4-BE49-F238E27FC236}">
                  <a16:creationId xmlns:a16="http://schemas.microsoft.com/office/drawing/2014/main" id="{5DCAB026-6B2F-4E51-A2B9-5FB2B199E342}"/>
                </a:ext>
              </a:extLst>
            </p:cNvPr>
            <p:cNvSpPr/>
            <p:nvPr/>
          </p:nvSpPr>
          <p:spPr>
            <a:xfrm>
              <a:off x="1368425" y="1428749"/>
              <a:ext cx="2022366" cy="659765"/>
            </a:xfrm>
            <a:prstGeom prst="bracketPair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015732" y="1601963"/>
              <a:ext cx="727752" cy="313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smtClean="0">
                  <a:solidFill>
                    <a:srgbClr val="3C3D46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김소연</a:t>
              </a:r>
              <a:endParaRPr lang="ko-KR" altLang="en-US" sz="2500" dirty="0">
                <a:solidFill>
                  <a:srgbClr val="3C3D4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4649470" y="1312776"/>
            <a:ext cx="3079034" cy="1004486"/>
            <a:chOff x="1368425" y="1428749"/>
            <a:chExt cx="2022366" cy="659765"/>
          </a:xfrm>
        </p:grpSpPr>
        <p:sp>
          <p:nvSpPr>
            <p:cNvPr id="20" name="양쪽 대괄호 19">
              <a:extLst>
                <a:ext uri="{FF2B5EF4-FFF2-40B4-BE49-F238E27FC236}">
                  <a16:creationId xmlns:a16="http://schemas.microsoft.com/office/drawing/2014/main" id="{5DCAB026-6B2F-4E51-A2B9-5FB2B199E342}"/>
                </a:ext>
              </a:extLst>
            </p:cNvPr>
            <p:cNvSpPr/>
            <p:nvPr/>
          </p:nvSpPr>
          <p:spPr>
            <a:xfrm>
              <a:off x="1368425" y="1428749"/>
              <a:ext cx="2022366" cy="659765"/>
            </a:xfrm>
            <a:prstGeom prst="bracketPair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15732" y="1601963"/>
              <a:ext cx="727752" cy="313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smtClean="0">
                  <a:solidFill>
                    <a:srgbClr val="3C3D46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이민희</a:t>
              </a:r>
              <a:endParaRPr lang="ko-KR" altLang="en-US" sz="2500" dirty="0">
                <a:solidFill>
                  <a:srgbClr val="3C3D4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8713470" y="1312776"/>
            <a:ext cx="3079034" cy="1004486"/>
            <a:chOff x="1368425" y="1428749"/>
            <a:chExt cx="2022366" cy="659765"/>
          </a:xfrm>
        </p:grpSpPr>
        <p:sp>
          <p:nvSpPr>
            <p:cNvPr id="23" name="양쪽 대괄호 22">
              <a:extLst>
                <a:ext uri="{FF2B5EF4-FFF2-40B4-BE49-F238E27FC236}">
                  <a16:creationId xmlns:a16="http://schemas.microsoft.com/office/drawing/2014/main" id="{5DCAB026-6B2F-4E51-A2B9-5FB2B199E342}"/>
                </a:ext>
              </a:extLst>
            </p:cNvPr>
            <p:cNvSpPr/>
            <p:nvPr/>
          </p:nvSpPr>
          <p:spPr>
            <a:xfrm>
              <a:off x="1368425" y="1428749"/>
              <a:ext cx="2022366" cy="659765"/>
            </a:xfrm>
            <a:prstGeom prst="bracketPair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15732" y="1601963"/>
              <a:ext cx="727752" cy="313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err="1" smtClean="0">
                  <a:solidFill>
                    <a:srgbClr val="3C3D46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홍승혜</a:t>
              </a:r>
              <a:endParaRPr lang="ko-KR" altLang="en-US" sz="2500" dirty="0">
                <a:solidFill>
                  <a:srgbClr val="3C3D4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109479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008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역할분담 및 일정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690902"/>
              </p:ext>
            </p:extLst>
          </p:nvPr>
        </p:nvGraphicFramePr>
        <p:xfrm>
          <a:off x="344097" y="2635799"/>
          <a:ext cx="11625725" cy="38385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58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712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58544">
                  <a:extLst>
                    <a:ext uri="{9D8B030D-6E8A-4147-A177-3AD203B41FA5}">
                      <a16:colId xmlns:a16="http://schemas.microsoft.com/office/drawing/2014/main" val="2829756866"/>
                    </a:ext>
                  </a:extLst>
                </a:gridCol>
              </a:tblGrid>
              <a:tr h="72992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500" b="1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기획</a:t>
                      </a:r>
                      <a:endParaRPr lang="ko-KR" altLang="en-US" sz="2500" b="1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rgbClr val="3C3D46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rgbClr val="3C3D4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2975193"/>
                  </a:ext>
                </a:extLst>
              </a:tr>
              <a:tr h="1813193">
                <a:tc>
                  <a:txBody>
                    <a:bodyPr/>
                    <a:lstStyle/>
                    <a:p>
                      <a:pPr marL="342900" indent="-342900" algn="ctr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b="0" baseline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프레임워크 제작</a:t>
                      </a:r>
                      <a:endParaRPr lang="en-US" altLang="ko-KR" sz="2000" b="0" baseline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  <a:p>
                      <a:pPr marL="342900" marR="0" indent="-34290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000" b="0" baseline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조작 구성 및 제작</a:t>
                      </a:r>
                      <a:endParaRPr lang="en-US" altLang="ko-KR" sz="2000" b="0" baseline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  <a:p>
                      <a:pPr marL="342900" marR="0" indent="-34290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모델링</a:t>
                      </a:r>
                      <a:r>
                        <a:rPr lang="en-US" altLang="ko-KR" sz="2000" b="0" baseline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</a:t>
                      </a:r>
                      <a:r>
                        <a:rPr lang="ko-KR" altLang="en-US" sz="2000" b="0" baseline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및 </a:t>
                      </a:r>
                      <a:r>
                        <a:rPr lang="ko-KR" altLang="en-US" sz="2000" b="0" baseline="0" dirty="0" err="1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리깅</a:t>
                      </a:r>
                      <a:r>
                        <a:rPr lang="ko-KR" altLang="en-US" sz="2000" b="0" baseline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제작</a:t>
                      </a:r>
                      <a:endParaRPr lang="en-US" altLang="ko-KR" sz="2000" b="0" baseline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b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대전 시스템 구현</a:t>
                      </a:r>
                      <a:endParaRPr lang="en-US" altLang="ko-KR" sz="2000" b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  <a:p>
                      <a:pPr marL="342900" marR="0" indent="-34290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2000" b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UI </a:t>
                      </a:r>
                      <a:r>
                        <a:rPr lang="ko-KR" altLang="en-US" sz="2000" b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구성 및 구현</a:t>
                      </a:r>
                      <a:endParaRPr lang="en-US" altLang="ko-KR" sz="2000" b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ctr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b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스토리모드 제작 및 구현</a:t>
                      </a:r>
                      <a:endParaRPr lang="en-US" altLang="ko-KR" sz="2000" b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  <a:p>
                      <a:pPr marL="342900" marR="0" indent="-34290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맵 구성 및 제작</a:t>
                      </a:r>
                      <a:endParaRPr lang="en-US" altLang="ko-KR" sz="2000" b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  <a:p>
                      <a:pPr marL="342900" marR="0" indent="-34290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2000" b="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애니메이션 제작</a:t>
                      </a:r>
                      <a:endParaRPr lang="en-US" altLang="ko-KR" sz="2000" b="0" dirty="0" smtClean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545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500" b="1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인공지능 공부 및 구현</a:t>
                      </a:r>
                      <a:endParaRPr lang="ko-KR" altLang="en-US" sz="2500" b="1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rgbClr val="3C3D46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rgbClr val="3C3D4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584917" y="1312776"/>
            <a:ext cx="3079034" cy="1004486"/>
            <a:chOff x="1368425" y="1428749"/>
            <a:chExt cx="2022366" cy="659765"/>
          </a:xfrm>
        </p:grpSpPr>
        <p:sp>
          <p:nvSpPr>
            <p:cNvPr id="7" name="양쪽 대괄호 6">
              <a:extLst>
                <a:ext uri="{FF2B5EF4-FFF2-40B4-BE49-F238E27FC236}">
                  <a16:creationId xmlns:a16="http://schemas.microsoft.com/office/drawing/2014/main" id="{5DCAB026-6B2F-4E51-A2B9-5FB2B199E342}"/>
                </a:ext>
              </a:extLst>
            </p:cNvPr>
            <p:cNvSpPr/>
            <p:nvPr/>
          </p:nvSpPr>
          <p:spPr>
            <a:xfrm>
              <a:off x="1368425" y="1428749"/>
              <a:ext cx="2022366" cy="659765"/>
            </a:xfrm>
            <a:prstGeom prst="bracketPair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015732" y="1601963"/>
              <a:ext cx="727752" cy="313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smtClean="0">
                  <a:solidFill>
                    <a:srgbClr val="3C3D46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김소연</a:t>
              </a:r>
              <a:endParaRPr lang="ko-KR" altLang="en-US" sz="2500" dirty="0">
                <a:solidFill>
                  <a:srgbClr val="3C3D4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4649470" y="1312776"/>
            <a:ext cx="3079034" cy="1004486"/>
            <a:chOff x="1368425" y="1428749"/>
            <a:chExt cx="2022366" cy="659765"/>
          </a:xfrm>
        </p:grpSpPr>
        <p:sp>
          <p:nvSpPr>
            <p:cNvPr id="20" name="양쪽 대괄호 19">
              <a:extLst>
                <a:ext uri="{FF2B5EF4-FFF2-40B4-BE49-F238E27FC236}">
                  <a16:creationId xmlns:a16="http://schemas.microsoft.com/office/drawing/2014/main" id="{5DCAB026-6B2F-4E51-A2B9-5FB2B199E342}"/>
                </a:ext>
              </a:extLst>
            </p:cNvPr>
            <p:cNvSpPr/>
            <p:nvPr/>
          </p:nvSpPr>
          <p:spPr>
            <a:xfrm>
              <a:off x="1368425" y="1428749"/>
              <a:ext cx="2022366" cy="659765"/>
            </a:xfrm>
            <a:prstGeom prst="bracketPair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15732" y="1601963"/>
              <a:ext cx="727752" cy="313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smtClean="0">
                  <a:solidFill>
                    <a:srgbClr val="3C3D46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이민희</a:t>
              </a:r>
              <a:endParaRPr lang="ko-KR" altLang="en-US" sz="2500" dirty="0">
                <a:solidFill>
                  <a:srgbClr val="3C3D4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8713470" y="1312776"/>
            <a:ext cx="3079034" cy="1004486"/>
            <a:chOff x="1368425" y="1428749"/>
            <a:chExt cx="2022366" cy="659765"/>
          </a:xfrm>
        </p:grpSpPr>
        <p:sp>
          <p:nvSpPr>
            <p:cNvPr id="23" name="양쪽 대괄호 22">
              <a:extLst>
                <a:ext uri="{FF2B5EF4-FFF2-40B4-BE49-F238E27FC236}">
                  <a16:creationId xmlns:a16="http://schemas.microsoft.com/office/drawing/2014/main" id="{5DCAB026-6B2F-4E51-A2B9-5FB2B199E342}"/>
                </a:ext>
              </a:extLst>
            </p:cNvPr>
            <p:cNvSpPr/>
            <p:nvPr/>
          </p:nvSpPr>
          <p:spPr>
            <a:xfrm>
              <a:off x="1368425" y="1428749"/>
              <a:ext cx="2022366" cy="659765"/>
            </a:xfrm>
            <a:prstGeom prst="bracketPair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15732" y="1601963"/>
              <a:ext cx="727752" cy="313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 dirty="0" err="1" smtClean="0">
                  <a:solidFill>
                    <a:srgbClr val="3C3D46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홍승혜</a:t>
              </a:r>
              <a:endParaRPr lang="ko-KR" altLang="en-US" sz="2500" dirty="0">
                <a:solidFill>
                  <a:srgbClr val="3C3D4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498304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008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역할분담 및 일정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398747"/>
              </p:ext>
            </p:extLst>
          </p:nvPr>
        </p:nvGraphicFramePr>
        <p:xfrm>
          <a:off x="1050249" y="1277636"/>
          <a:ext cx="10344969" cy="52187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4497">
                  <a:extLst>
                    <a:ext uri="{9D8B030D-6E8A-4147-A177-3AD203B41FA5}">
                      <a16:colId xmlns:a16="http://schemas.microsoft.com/office/drawing/2014/main" val="2151296775"/>
                    </a:ext>
                  </a:extLst>
                </a:gridCol>
                <a:gridCol w="1190701">
                  <a:extLst>
                    <a:ext uri="{9D8B030D-6E8A-4147-A177-3AD203B41FA5}">
                      <a16:colId xmlns:a16="http://schemas.microsoft.com/office/drawing/2014/main" val="1578012941"/>
                    </a:ext>
                  </a:extLst>
                </a:gridCol>
                <a:gridCol w="878292">
                  <a:extLst>
                    <a:ext uri="{9D8B030D-6E8A-4147-A177-3AD203B41FA5}">
                      <a16:colId xmlns:a16="http://schemas.microsoft.com/office/drawing/2014/main" val="244511077"/>
                    </a:ext>
                  </a:extLst>
                </a:gridCol>
                <a:gridCol w="1034497">
                  <a:extLst>
                    <a:ext uri="{9D8B030D-6E8A-4147-A177-3AD203B41FA5}">
                      <a16:colId xmlns:a16="http://schemas.microsoft.com/office/drawing/2014/main" val="2652788215"/>
                    </a:ext>
                  </a:extLst>
                </a:gridCol>
                <a:gridCol w="1034497">
                  <a:extLst>
                    <a:ext uri="{9D8B030D-6E8A-4147-A177-3AD203B41FA5}">
                      <a16:colId xmlns:a16="http://schemas.microsoft.com/office/drawing/2014/main" val="3726245891"/>
                    </a:ext>
                  </a:extLst>
                </a:gridCol>
                <a:gridCol w="1034497">
                  <a:extLst>
                    <a:ext uri="{9D8B030D-6E8A-4147-A177-3AD203B41FA5}">
                      <a16:colId xmlns:a16="http://schemas.microsoft.com/office/drawing/2014/main" val="2694348572"/>
                    </a:ext>
                  </a:extLst>
                </a:gridCol>
                <a:gridCol w="1034497">
                  <a:extLst>
                    <a:ext uri="{9D8B030D-6E8A-4147-A177-3AD203B41FA5}">
                      <a16:colId xmlns:a16="http://schemas.microsoft.com/office/drawing/2014/main" val="3271978190"/>
                    </a:ext>
                  </a:extLst>
                </a:gridCol>
                <a:gridCol w="1034497">
                  <a:extLst>
                    <a:ext uri="{9D8B030D-6E8A-4147-A177-3AD203B41FA5}">
                      <a16:colId xmlns:a16="http://schemas.microsoft.com/office/drawing/2014/main" val="189217289"/>
                    </a:ext>
                  </a:extLst>
                </a:gridCol>
                <a:gridCol w="1034497">
                  <a:extLst>
                    <a:ext uri="{9D8B030D-6E8A-4147-A177-3AD203B41FA5}">
                      <a16:colId xmlns:a16="http://schemas.microsoft.com/office/drawing/2014/main" val="4216670746"/>
                    </a:ext>
                  </a:extLst>
                </a:gridCol>
                <a:gridCol w="1034497">
                  <a:extLst>
                    <a:ext uri="{9D8B030D-6E8A-4147-A177-3AD203B41FA5}">
                      <a16:colId xmlns:a16="http://schemas.microsoft.com/office/drawing/2014/main" val="190102475"/>
                    </a:ext>
                  </a:extLst>
                </a:gridCol>
              </a:tblGrid>
              <a:tr h="582444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7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1</a:t>
                      </a:r>
                      <a:r>
                        <a:rPr lang="ko-KR" altLang="en-US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월</a:t>
                      </a:r>
                      <a:endParaRPr lang="ko-KR" altLang="en-US" sz="17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2</a:t>
                      </a:r>
                      <a:r>
                        <a:rPr lang="ko-KR" altLang="en-US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월</a:t>
                      </a:r>
                      <a:endParaRPr lang="ko-KR" altLang="en-US" sz="17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3</a:t>
                      </a:r>
                      <a:r>
                        <a:rPr lang="ko-KR" altLang="en-US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월</a:t>
                      </a:r>
                      <a:endParaRPr lang="ko-KR" altLang="en-US" sz="17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4</a:t>
                      </a:r>
                      <a:r>
                        <a:rPr lang="ko-KR" altLang="en-US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월</a:t>
                      </a:r>
                      <a:endParaRPr lang="ko-KR" altLang="en-US" sz="17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5</a:t>
                      </a:r>
                      <a:r>
                        <a:rPr lang="ko-KR" altLang="en-US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월</a:t>
                      </a:r>
                      <a:endParaRPr lang="ko-KR" altLang="en-US" sz="17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6</a:t>
                      </a:r>
                      <a:r>
                        <a:rPr lang="ko-KR" altLang="en-US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월</a:t>
                      </a:r>
                      <a:endParaRPr lang="ko-KR" altLang="en-US" sz="17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7</a:t>
                      </a:r>
                      <a:r>
                        <a:rPr lang="ko-KR" altLang="en-US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월</a:t>
                      </a:r>
                      <a:endParaRPr lang="ko-KR" altLang="en-US" sz="17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8</a:t>
                      </a:r>
                      <a:r>
                        <a:rPr lang="ko-KR" altLang="en-US" sz="1700" dirty="0" smtClean="0">
                          <a:solidFill>
                            <a:srgbClr val="3C3D46"/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월</a:t>
                      </a:r>
                      <a:endParaRPr lang="ko-KR" altLang="en-US" sz="1700" dirty="0">
                        <a:solidFill>
                          <a:srgbClr val="3C3D46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376425"/>
                  </a:ext>
                </a:extLst>
              </a:tr>
              <a:tr h="454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기획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2502511"/>
                  </a:ext>
                </a:extLst>
              </a:tr>
              <a:tr h="429356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머신 러닝 공부</a:t>
                      </a: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59262709"/>
                  </a:ext>
                </a:extLst>
              </a:tr>
              <a:tr h="377455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리소스 </a:t>
                      </a:r>
                      <a:endParaRPr lang="en-US" altLang="ko-KR" sz="1600" dirty="0" smtClean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제작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모델링 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670465"/>
                  </a:ext>
                </a:extLst>
              </a:tr>
              <a:tr h="3951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리깅</a:t>
                      </a:r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 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8472139"/>
                  </a:ext>
                </a:extLst>
              </a:tr>
              <a:tr h="3491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애니메이션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4819083"/>
                  </a:ext>
                </a:extLst>
              </a:tr>
              <a:tr h="405764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게임 제작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프레임워크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rgbClr val="9CA1CC"/>
                        </a:solidFill>
                      </a:endParaRPr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F0F6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2522182"/>
                  </a:ext>
                </a:extLst>
              </a:tr>
              <a:tr h="3774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맵 및 조작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5404794"/>
                  </a:ext>
                </a:extLst>
              </a:tr>
              <a:tr h="41520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스토리모드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06515079"/>
                  </a:ext>
                </a:extLst>
              </a:tr>
              <a:tr h="3680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대전 시스템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21614345"/>
                  </a:ext>
                </a:extLst>
              </a:tr>
              <a:tr h="35491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인공지능 구현</a:t>
                      </a: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5064672"/>
                  </a:ext>
                </a:extLst>
              </a:tr>
              <a:tr h="35491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UI</a:t>
                      </a:r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구현</a:t>
                      </a: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8389646"/>
                  </a:ext>
                </a:extLst>
              </a:tr>
              <a:tr h="35491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버그 </a:t>
                      </a:r>
                      <a:r>
                        <a:rPr lang="ko-KR" altLang="en-US" sz="1600" dirty="0" err="1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메이플스토리" panose="02000300000000000000" pitchFamily="2" charset="-127"/>
                          <a:ea typeface="메이플스토리" panose="02000300000000000000" pitchFamily="2" charset="-127"/>
                        </a:rPr>
                        <a:t>픽스</a:t>
                      </a:r>
                      <a:endParaRPr lang="ko-KR" altLang="en-US" sz="1600" dirty="0">
                        <a:solidFill>
                          <a:schemeClr val="bg2">
                            <a:lumMod val="10000"/>
                          </a:schemeClr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</a:endParaRPr>
                    </a:p>
                  </a:txBody>
                  <a:tcPr marL="79919" marR="79919" marT="39959" marB="3995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marL="79919" marR="79919" marT="39959" marB="3995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75106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824608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4000">
              <a:srgbClr val="DCB6C7"/>
            </a:gs>
            <a:gs pos="49000">
              <a:srgbClr val="FEDECE"/>
            </a:gs>
            <a:gs pos="97409">
              <a:srgbClr val="FF8687"/>
            </a:gs>
            <a:gs pos="74000">
              <a:srgbClr val="FFAB9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D71BC1-3E47-4870-8BD3-65E9C58E25CC}"/>
              </a:ext>
            </a:extLst>
          </p:cNvPr>
          <p:cNvSpPr txBox="1"/>
          <p:nvPr/>
        </p:nvSpPr>
        <p:spPr>
          <a:xfrm>
            <a:off x="3329516" y="2921168"/>
            <a:ext cx="55329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 smtClean="0">
                <a:solidFill>
                  <a:srgbClr val="3C3D46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sym typeface="Wingdings" panose="05000000000000000000" pitchFamily="2" charset="2"/>
              </a:rPr>
              <a:t>감사합니다</a:t>
            </a:r>
            <a:r>
              <a:rPr lang="en-US" altLang="ko-KR" sz="6000" b="1" dirty="0" smtClean="0">
                <a:solidFill>
                  <a:srgbClr val="3C3D46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sym typeface="Wingdings" panose="05000000000000000000" pitchFamily="2" charset="2"/>
              </a:rPr>
              <a:t></a:t>
            </a:r>
            <a:endParaRPr lang="ko-KR" altLang="en-US" sz="6000" b="1" dirty="0">
              <a:solidFill>
                <a:srgbClr val="3C3D46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023393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5378C02B-C903-4C0E-B42D-0FE3E96F5CE3}"/>
              </a:ext>
            </a:extLst>
          </p:cNvPr>
          <p:cNvGrpSpPr/>
          <p:nvPr/>
        </p:nvGrpSpPr>
        <p:grpSpPr>
          <a:xfrm>
            <a:off x="7621337" y="693230"/>
            <a:ext cx="3644116" cy="6600319"/>
            <a:chOff x="0" y="1235243"/>
            <a:chExt cx="3644116" cy="660031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A1832C5-5205-42D0-AF76-66D2C4EB8409}"/>
                </a:ext>
              </a:extLst>
            </p:cNvPr>
            <p:cNvSpPr txBox="1"/>
            <p:nvPr/>
          </p:nvSpPr>
          <p:spPr>
            <a:xfrm>
              <a:off x="224590" y="1235243"/>
              <a:ext cx="3419526" cy="64479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1300" b="1" dirty="0">
                  <a:solidFill>
                    <a:schemeClr val="accent1">
                      <a:alpha val="40000"/>
                    </a:schemeClr>
                  </a:solidFill>
                </a:rPr>
                <a:t>T</a:t>
              </a:r>
              <a:endParaRPr lang="ko-KR" altLang="en-US" sz="41300" b="1" dirty="0">
                <a:solidFill>
                  <a:schemeClr val="accent1">
                    <a:alpha val="40000"/>
                  </a:schemeClr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B95A419-6347-434A-965C-3ECADC1E802F}"/>
                </a:ext>
              </a:extLst>
            </p:cNvPr>
            <p:cNvSpPr txBox="1"/>
            <p:nvPr/>
          </p:nvSpPr>
          <p:spPr>
            <a:xfrm>
              <a:off x="0" y="1387643"/>
              <a:ext cx="3419526" cy="64479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1300" b="1" dirty="0">
                  <a:solidFill>
                    <a:srgbClr val="F0F000">
                      <a:alpha val="40000"/>
                    </a:srgbClr>
                  </a:solidFill>
                </a:rPr>
                <a:t>T</a:t>
              </a:r>
              <a:endParaRPr lang="ko-KR" altLang="en-US" sz="41300" b="1" dirty="0">
                <a:solidFill>
                  <a:srgbClr val="F0F000">
                    <a:alpha val="40000"/>
                  </a:srgbClr>
                </a:solidFill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639012" y="2349207"/>
            <a:ext cx="2628279" cy="513332"/>
            <a:chOff x="686289" y="1796902"/>
            <a:chExt cx="2628279" cy="513332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002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17091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연구 목적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28B2743-8DD0-4DE8-BE34-BD8E607BD6AB}"/>
              </a:ext>
            </a:extLst>
          </p:cNvPr>
          <p:cNvGrpSpPr/>
          <p:nvPr/>
        </p:nvGrpSpPr>
        <p:grpSpPr>
          <a:xfrm>
            <a:off x="639012" y="1662695"/>
            <a:ext cx="2629882" cy="513332"/>
            <a:chOff x="686289" y="1796902"/>
            <a:chExt cx="2629882" cy="51333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CA8878EA-95A8-4F42-8649-9DA27E2D6B91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3905EA5-DE99-4B9C-845E-2CB64EEA645A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001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7EE355B-8AF1-4E27-AB01-B557B507F51C}"/>
                </a:ext>
              </a:extLst>
            </p:cNvPr>
            <p:cNvSpPr txBox="1"/>
            <p:nvPr/>
          </p:nvSpPr>
          <p:spPr>
            <a:xfrm>
              <a:off x="1605446" y="1796902"/>
              <a:ext cx="17107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게임 소개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D98F8AF-CAD6-4DBF-A821-3174B1C8D247}"/>
              </a:ext>
            </a:extLst>
          </p:cNvPr>
          <p:cNvGrpSpPr/>
          <p:nvPr/>
        </p:nvGrpSpPr>
        <p:grpSpPr>
          <a:xfrm>
            <a:off x="639012" y="3743379"/>
            <a:ext cx="2450345" cy="513332"/>
            <a:chOff x="686289" y="1796902"/>
            <a:chExt cx="2450345" cy="51333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F67DF95-220F-4D10-807C-40CAD8881AE1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1C42E44-40B3-4F49-89AA-7F9EE3133AE1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004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91C052-BD15-4C37-814D-262AD23C56CE}"/>
                </a:ext>
              </a:extLst>
            </p:cNvPr>
            <p:cNvSpPr txBox="1"/>
            <p:nvPr/>
          </p:nvSpPr>
          <p:spPr>
            <a:xfrm>
              <a:off x="1605446" y="1796902"/>
              <a:ext cx="1531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개발환경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765113" y="511570"/>
            <a:ext cx="1800302" cy="713454"/>
            <a:chOff x="949464" y="466403"/>
            <a:chExt cx="1800302" cy="71345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8D86EC7-B274-4479-92E8-B01B12189358}"/>
                </a:ext>
              </a:extLst>
            </p:cNvPr>
            <p:cNvSpPr txBox="1"/>
            <p:nvPr/>
          </p:nvSpPr>
          <p:spPr>
            <a:xfrm>
              <a:off x="1773217" y="533526"/>
              <a:ext cx="9765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목차</a:t>
              </a:r>
              <a:endParaRPr lang="ko-KR" altLang="en-US" sz="3600" b="1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613" r="-402" b="60224"/>
            <a:stretch/>
          </p:blipFill>
          <p:spPr>
            <a:xfrm>
              <a:off x="949464" y="466403"/>
              <a:ext cx="655571" cy="630380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D98F8AF-CAD6-4DBF-A821-3174B1C8D247}"/>
              </a:ext>
            </a:extLst>
          </p:cNvPr>
          <p:cNvGrpSpPr/>
          <p:nvPr/>
        </p:nvGrpSpPr>
        <p:grpSpPr>
          <a:xfrm>
            <a:off x="639012" y="4396873"/>
            <a:ext cx="4793936" cy="513332"/>
            <a:chOff x="686289" y="1796902"/>
            <a:chExt cx="4793936" cy="513332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BF67DF95-220F-4D10-807C-40CAD8881AE1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1C42E44-40B3-4F49-89AA-7F9EE3133AE1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005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091C052-BD15-4C37-814D-262AD23C56CE}"/>
                </a:ext>
              </a:extLst>
            </p:cNvPr>
            <p:cNvSpPr txBox="1"/>
            <p:nvPr/>
          </p:nvSpPr>
          <p:spPr>
            <a:xfrm>
              <a:off x="1605446" y="1796902"/>
              <a:ext cx="38747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기술적 </a:t>
              </a:r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요소 </a:t>
              </a:r>
              <a:r>
                <a:rPr lang="en-US" altLang="ko-KR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</a:t>
              </a:r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인공지능</a:t>
              </a:r>
              <a:r>
                <a:rPr lang="en-US" altLang="ko-KR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D98F8AF-CAD6-4DBF-A821-3174B1C8D247}"/>
              </a:ext>
            </a:extLst>
          </p:cNvPr>
          <p:cNvGrpSpPr/>
          <p:nvPr/>
        </p:nvGrpSpPr>
        <p:grpSpPr>
          <a:xfrm>
            <a:off x="639012" y="5016776"/>
            <a:ext cx="4183192" cy="513332"/>
            <a:chOff x="686289" y="1796902"/>
            <a:chExt cx="4183192" cy="51333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F67DF95-220F-4D10-807C-40CAD8881AE1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1C42E44-40B3-4F49-89AA-7F9EE3133AE1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006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091C052-BD15-4C37-814D-262AD23C56CE}"/>
                </a:ext>
              </a:extLst>
            </p:cNvPr>
            <p:cNvSpPr txBox="1"/>
            <p:nvPr/>
          </p:nvSpPr>
          <p:spPr>
            <a:xfrm>
              <a:off x="1605446" y="1796902"/>
              <a:ext cx="32640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타 게임과의 차별성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D98F8AF-CAD6-4DBF-A821-3174B1C8D247}"/>
              </a:ext>
            </a:extLst>
          </p:cNvPr>
          <p:cNvGrpSpPr/>
          <p:nvPr/>
        </p:nvGrpSpPr>
        <p:grpSpPr>
          <a:xfrm>
            <a:off x="661648" y="6204541"/>
            <a:ext cx="3950756" cy="513332"/>
            <a:chOff x="686289" y="1796902"/>
            <a:chExt cx="3950756" cy="51333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F67DF95-220F-4D10-807C-40CAD8881AE1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1C42E44-40B3-4F49-89AA-7F9EE3133AE1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008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091C052-BD15-4C37-814D-262AD23C56CE}"/>
                </a:ext>
              </a:extLst>
            </p:cNvPr>
            <p:cNvSpPr txBox="1"/>
            <p:nvPr/>
          </p:nvSpPr>
          <p:spPr>
            <a:xfrm>
              <a:off x="1605446" y="1796902"/>
              <a:ext cx="30315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역할 분담 및 일정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428B2743-8DD0-4DE8-BE34-BD8E607BD6AB}"/>
              </a:ext>
            </a:extLst>
          </p:cNvPr>
          <p:cNvGrpSpPr/>
          <p:nvPr/>
        </p:nvGrpSpPr>
        <p:grpSpPr>
          <a:xfrm>
            <a:off x="639012" y="3043152"/>
            <a:ext cx="2979336" cy="513332"/>
            <a:chOff x="686289" y="1796902"/>
            <a:chExt cx="2979336" cy="51333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CA8878EA-95A8-4F42-8649-9DA27E2D6B91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3905EA5-DE99-4B9C-845E-2CB64EEA645A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003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7EE355B-8AF1-4E27-AB01-B557B507F51C}"/>
                </a:ext>
              </a:extLst>
            </p:cNvPr>
            <p:cNvSpPr txBox="1"/>
            <p:nvPr/>
          </p:nvSpPr>
          <p:spPr>
            <a:xfrm>
              <a:off x="1605446" y="1796902"/>
              <a:ext cx="20601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게임 플레이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D98F8AF-CAD6-4DBF-A821-3174B1C8D247}"/>
              </a:ext>
            </a:extLst>
          </p:cNvPr>
          <p:cNvGrpSpPr/>
          <p:nvPr/>
        </p:nvGrpSpPr>
        <p:grpSpPr>
          <a:xfrm>
            <a:off x="639012" y="5563487"/>
            <a:ext cx="3808089" cy="513332"/>
            <a:chOff x="686289" y="1796902"/>
            <a:chExt cx="3808089" cy="513332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BF67DF95-220F-4D10-807C-40CAD8881AE1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1C42E44-40B3-4F49-89AA-7F9EE3133AE1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007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091C052-BD15-4C37-814D-262AD23C56CE}"/>
                </a:ext>
              </a:extLst>
            </p:cNvPr>
            <p:cNvSpPr txBox="1"/>
            <p:nvPr/>
          </p:nvSpPr>
          <p:spPr>
            <a:xfrm>
              <a:off x="1605446" y="1796902"/>
              <a:ext cx="28889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개인별 준비 상황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992613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001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게임소개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0" name="타원 19">
            <a:extLst>
              <a:ext uri="{FF2B5EF4-FFF2-40B4-BE49-F238E27FC236}">
                <a16:creationId xmlns:a16="http://schemas.microsoft.com/office/drawing/2014/main" id="{053316FF-DED2-4ADB-93F6-600758CC3A53}"/>
              </a:ext>
            </a:extLst>
          </p:cNvPr>
          <p:cNvSpPr/>
          <p:nvPr/>
        </p:nvSpPr>
        <p:spPr>
          <a:xfrm>
            <a:off x="7161791" y="1778649"/>
            <a:ext cx="265869" cy="2658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3C3D46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BC15923-DFAA-41CF-A14B-C12BD157E17B}"/>
              </a:ext>
            </a:extLst>
          </p:cNvPr>
          <p:cNvSpPr/>
          <p:nvPr/>
        </p:nvSpPr>
        <p:spPr>
          <a:xfrm>
            <a:off x="7161791" y="2986835"/>
            <a:ext cx="265869" cy="2658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3C3D46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2FA75BEA-D8FA-4D80-8632-9E5C4FFAB67E}"/>
              </a:ext>
            </a:extLst>
          </p:cNvPr>
          <p:cNvSpPr/>
          <p:nvPr/>
        </p:nvSpPr>
        <p:spPr>
          <a:xfrm>
            <a:off x="7161791" y="4195021"/>
            <a:ext cx="265869" cy="2499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3C3D46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D181403-7959-46FE-8FF5-5A0ACA130389}"/>
              </a:ext>
            </a:extLst>
          </p:cNvPr>
          <p:cNvSpPr txBox="1"/>
          <p:nvPr/>
        </p:nvSpPr>
        <p:spPr>
          <a:xfrm>
            <a:off x="7542162" y="1702247"/>
            <a:ext cx="395315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플랫폼  </a:t>
            </a:r>
            <a:r>
              <a:rPr lang="en-US" altLang="ko-KR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:  PC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EE63BC-A4D2-46BB-AC0B-CCD9B69EACF8}"/>
              </a:ext>
            </a:extLst>
          </p:cNvPr>
          <p:cNvSpPr txBox="1"/>
          <p:nvPr/>
        </p:nvSpPr>
        <p:spPr>
          <a:xfrm>
            <a:off x="7542162" y="2910433"/>
            <a:ext cx="322743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장르 </a:t>
            </a:r>
            <a:r>
              <a:rPr lang="en-US" altLang="ko-KR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퍼즐</a:t>
            </a:r>
            <a:r>
              <a:rPr lang="en-US" altLang="ko-KR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배틀</a:t>
            </a:r>
            <a:endParaRPr lang="ko-KR" altLang="en-US" sz="2300" dirty="0">
              <a:solidFill>
                <a:srgbClr val="3C3D46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181403-7959-46FE-8FF5-5A0ACA130389}"/>
              </a:ext>
            </a:extLst>
          </p:cNvPr>
          <p:cNvSpPr txBox="1"/>
          <p:nvPr/>
        </p:nvSpPr>
        <p:spPr>
          <a:xfrm>
            <a:off x="7542162" y="5301218"/>
            <a:ext cx="464983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AI</a:t>
            </a:r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와의 대전 </a:t>
            </a:r>
            <a:r>
              <a:rPr lang="en-US" altLang="ko-KR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endParaRPr lang="en-US" altLang="ko-KR" sz="2300" dirty="0">
              <a:solidFill>
                <a:srgbClr val="3C3D46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2FA75BEA-D8FA-4D80-8632-9E5C4FFAB67E}"/>
              </a:ext>
            </a:extLst>
          </p:cNvPr>
          <p:cNvSpPr/>
          <p:nvPr/>
        </p:nvSpPr>
        <p:spPr>
          <a:xfrm>
            <a:off x="7152070" y="5358758"/>
            <a:ext cx="265869" cy="24999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3C3D46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0EE63BC-A4D2-46BB-AC0B-CCD9B69EACF8}"/>
              </a:ext>
            </a:extLst>
          </p:cNvPr>
          <p:cNvSpPr txBox="1"/>
          <p:nvPr/>
        </p:nvSpPr>
        <p:spPr>
          <a:xfrm>
            <a:off x="7542161" y="3976436"/>
            <a:ext cx="4520584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혼자 하는 단순 퍼즐 장르가 아닌 </a:t>
            </a:r>
            <a:endParaRPr lang="en-US" altLang="ko-KR" sz="2300" dirty="0" smtClean="0">
              <a:solidFill>
                <a:srgbClr val="3C3D46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algn="just"/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최대 </a:t>
            </a:r>
            <a:r>
              <a:rPr lang="en-US" altLang="ko-KR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4</a:t>
            </a:r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인까지 가능한 서버 통신 배틀 게임 </a:t>
            </a:r>
            <a:endParaRPr lang="ko-KR" altLang="en-US" sz="2300" dirty="0">
              <a:solidFill>
                <a:srgbClr val="3C3D46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73" y="1778649"/>
            <a:ext cx="5810978" cy="395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32379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001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연구목적</a:t>
              </a:r>
              <a:r>
                <a:rPr lang="en-US" altLang="ko-KR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</a:t>
              </a:r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게임의 필요성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053316FF-DED2-4ADB-93F6-600758CC3A53}"/>
              </a:ext>
            </a:extLst>
          </p:cNvPr>
          <p:cNvSpPr/>
          <p:nvPr/>
        </p:nvSpPr>
        <p:spPr>
          <a:xfrm>
            <a:off x="3012261" y="6088637"/>
            <a:ext cx="239526" cy="2240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181403-7959-46FE-8FF5-5A0ACA130389}"/>
              </a:ext>
            </a:extLst>
          </p:cNvPr>
          <p:cNvSpPr txBox="1"/>
          <p:nvPr/>
        </p:nvSpPr>
        <p:spPr>
          <a:xfrm>
            <a:off x="3429990" y="6000619"/>
            <a:ext cx="666651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퍼즐게임은 </a:t>
            </a:r>
            <a:r>
              <a:rPr lang="ko-KR" altLang="en-US" sz="23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모든 연령대가 보편적으로 즐기는 장르이다</a:t>
            </a:r>
            <a:r>
              <a:rPr lang="en-US" altLang="ko-KR" sz="2000" dirty="0" smtClean="0">
                <a:solidFill>
                  <a:srgbClr val="3C3D46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.</a:t>
            </a:r>
            <a:endParaRPr lang="ko-KR" altLang="en-US" sz="2000" dirty="0">
              <a:solidFill>
                <a:srgbClr val="3C3D46"/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graphicFrame>
        <p:nvGraphicFramePr>
          <p:cNvPr id="7" name="차트 6"/>
          <p:cNvGraphicFramePr/>
          <p:nvPr>
            <p:extLst>
              <p:ext uri="{D42A27DB-BD31-4B8C-83A1-F6EECF244321}">
                <p14:modId xmlns:p14="http://schemas.microsoft.com/office/powerpoint/2010/main" val="3835473005"/>
              </p:ext>
            </p:extLst>
          </p:nvPr>
        </p:nvGraphicFramePr>
        <p:xfrm>
          <a:off x="471487" y="903876"/>
          <a:ext cx="11399520" cy="4882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8420966" y="1225227"/>
            <a:ext cx="8499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3C3D4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1200" dirty="0" smtClean="0">
                <a:solidFill>
                  <a:srgbClr val="3C3D4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단위 </a:t>
            </a:r>
            <a:r>
              <a:rPr lang="en-US" altLang="ko-KR" sz="1200" dirty="0" smtClean="0">
                <a:solidFill>
                  <a:srgbClr val="3C3D4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%)</a:t>
            </a:r>
            <a:endParaRPr lang="ko-KR" altLang="en-US" sz="1200" dirty="0">
              <a:solidFill>
                <a:srgbClr val="3C3D4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3" name="꺾인 연결선 12"/>
          <p:cNvCxnSpPr/>
          <p:nvPr/>
        </p:nvCxnSpPr>
        <p:spPr>
          <a:xfrm flipV="1">
            <a:off x="5543550" y="3184526"/>
            <a:ext cx="323850" cy="213846"/>
          </a:xfrm>
          <a:prstGeom prst="straightConnector1">
            <a:avLst/>
          </a:prstGeom>
          <a:ln w="38100" cap="rnd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V="1">
            <a:off x="5867400" y="2648498"/>
            <a:ext cx="303847" cy="536027"/>
          </a:xfrm>
          <a:prstGeom prst="line">
            <a:avLst/>
          </a:prstGeom>
          <a:ln w="38100" cap="rnd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6171247" y="2648499"/>
            <a:ext cx="308610" cy="250717"/>
          </a:xfrm>
          <a:prstGeom prst="line">
            <a:avLst/>
          </a:prstGeom>
          <a:ln w="38100" cap="rnd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 flipV="1">
            <a:off x="6479857" y="2670616"/>
            <a:ext cx="362902" cy="228601"/>
          </a:xfrm>
          <a:prstGeom prst="line">
            <a:avLst/>
          </a:prstGeom>
          <a:ln w="38100" cap="rnd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6842759" y="2671565"/>
            <a:ext cx="366218" cy="171450"/>
          </a:xfrm>
          <a:prstGeom prst="line">
            <a:avLst/>
          </a:prstGeom>
          <a:ln w="38100" cap="rnd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33727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001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연구목적</a:t>
              </a:r>
              <a:r>
                <a:rPr lang="en-US" altLang="ko-KR" sz="2800" spc="6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-</a:t>
              </a:r>
              <a:r>
                <a:rPr lang="ko-KR" altLang="en-US" sz="2400" spc="6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게임의 </a:t>
              </a:r>
              <a:r>
                <a:rPr lang="ko-KR" altLang="en-US" sz="24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필요성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49" y="1207539"/>
            <a:ext cx="10858500" cy="30765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63356" y="4060976"/>
            <a:ext cx="910537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3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꾸준히 관심도가 증가하고 있는 머신 러닝 </a:t>
            </a:r>
            <a:r>
              <a:rPr lang="en-US" altLang="ko-KR" sz="23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– </a:t>
            </a:r>
            <a:r>
              <a:rPr lang="ko-KR" altLang="en-US" sz="23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구글 트렌드 </a:t>
            </a:r>
            <a:r>
              <a:rPr lang="en-US" altLang="ko-KR" sz="2300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[</a:t>
            </a:r>
            <a:r>
              <a:rPr lang="en-US" altLang="ko-KR" sz="23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2015.11 ~ 2019. 11]</a:t>
            </a:r>
            <a:endParaRPr lang="ko-KR" altLang="en-US" sz="23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8" name="오른쪽 화살표 7"/>
          <p:cNvSpPr/>
          <p:nvPr/>
        </p:nvSpPr>
        <p:spPr>
          <a:xfrm>
            <a:off x="2804160" y="5016626"/>
            <a:ext cx="603562" cy="71628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566419" y="5097767"/>
            <a:ext cx="60917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머신 러닝을 이용한 </a:t>
            </a:r>
            <a:r>
              <a:rPr lang="ko-KR" altLang="en-US" sz="3000" dirty="0" smtClean="0">
                <a:solidFill>
                  <a:schemeClr val="accent3">
                    <a:lumMod val="5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게임 </a:t>
            </a:r>
            <a:r>
              <a:rPr lang="en-US" altLang="ko-KR" sz="3000" dirty="0" smtClean="0">
                <a:solidFill>
                  <a:schemeClr val="accent3">
                    <a:lumMod val="5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AI  </a:t>
            </a:r>
            <a:r>
              <a:rPr lang="ko-KR" altLang="en-US" sz="3000" dirty="0" smtClean="0">
                <a:solidFill>
                  <a:schemeClr val="accent3">
                    <a:lumMod val="5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체계 </a:t>
            </a:r>
            <a:r>
              <a:rPr lang="ko-KR" altLang="en-US" sz="30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구현 </a:t>
            </a:r>
            <a:endParaRPr lang="ko-KR" altLang="en-US" sz="3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742044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003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게임 플레이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0" name="타원 19">
            <a:extLst>
              <a:ext uri="{FF2B5EF4-FFF2-40B4-BE49-F238E27FC236}">
                <a16:creationId xmlns:a16="http://schemas.microsoft.com/office/drawing/2014/main" id="{053316FF-DED2-4ADB-93F6-600758CC3A53}"/>
              </a:ext>
            </a:extLst>
          </p:cNvPr>
          <p:cNvSpPr/>
          <p:nvPr/>
        </p:nvSpPr>
        <p:spPr>
          <a:xfrm>
            <a:off x="7378728" y="2893003"/>
            <a:ext cx="265869" cy="2658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D181403-7959-46FE-8FF5-5A0ACA130389}"/>
              </a:ext>
            </a:extLst>
          </p:cNvPr>
          <p:cNvSpPr txBox="1"/>
          <p:nvPr/>
        </p:nvSpPr>
        <p:spPr>
          <a:xfrm>
            <a:off x="7768822" y="2672664"/>
            <a:ext cx="35659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dirty="0" smtClean="0">
                <a:solidFill>
                  <a:schemeClr val="bg2">
                    <a:lumMod val="1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1</a:t>
            </a:r>
            <a:r>
              <a:rPr lang="ko-KR" altLang="en-US" sz="2800" dirty="0" smtClean="0">
                <a:solidFill>
                  <a:schemeClr val="bg2">
                    <a:lumMod val="1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인 플레이 </a:t>
            </a:r>
            <a:r>
              <a:rPr lang="en-US" altLang="ko-KR" sz="2800" dirty="0" smtClean="0">
                <a:solidFill>
                  <a:schemeClr val="bg2">
                    <a:lumMod val="1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: </a:t>
            </a:r>
            <a:r>
              <a:rPr lang="ko-KR" altLang="en-US" sz="2800" dirty="0" smtClean="0">
                <a:solidFill>
                  <a:schemeClr val="bg2">
                    <a:lumMod val="10000"/>
                  </a:schemeClr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</a:rPr>
              <a:t>스토리모드 </a:t>
            </a:r>
            <a:endParaRPr lang="en-US" altLang="ko-KR" sz="2800" dirty="0" smtClean="0">
              <a:solidFill>
                <a:schemeClr val="bg2">
                  <a:lumMod val="10000"/>
                </a:schemeClr>
              </a:solidFill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49" y="2004873"/>
            <a:ext cx="6269693" cy="3734986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053316FF-DED2-4ADB-93F6-600758CC3A53}"/>
              </a:ext>
            </a:extLst>
          </p:cNvPr>
          <p:cNvSpPr/>
          <p:nvPr/>
        </p:nvSpPr>
        <p:spPr>
          <a:xfrm>
            <a:off x="7378728" y="3960380"/>
            <a:ext cx="265869" cy="26586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181403-7959-46FE-8FF5-5A0ACA130389}"/>
              </a:ext>
            </a:extLst>
          </p:cNvPr>
          <p:cNvSpPr txBox="1"/>
          <p:nvPr/>
        </p:nvSpPr>
        <p:spPr>
          <a:xfrm>
            <a:off x="7768822" y="3740041"/>
            <a:ext cx="56749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멀티플레이 </a:t>
            </a:r>
            <a:endParaRPr lang="en-US" altLang="ko-KR" sz="2800" dirty="0" smtClean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EE63BC-A4D2-46BB-AC0B-CCD9B69EACF8}"/>
              </a:ext>
            </a:extLst>
          </p:cNvPr>
          <p:cNvSpPr txBox="1"/>
          <p:nvPr/>
        </p:nvSpPr>
        <p:spPr>
          <a:xfrm>
            <a:off x="7890625" y="4630266"/>
            <a:ext cx="43013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공격</a:t>
            </a:r>
            <a:r>
              <a:rPr lang="en-US" altLang="ko-KR" sz="20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, </a:t>
            </a:r>
            <a:r>
              <a:rPr lang="ko-KR" altLang="en-US" sz="20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방어와 같은 아이템 요소를 </a:t>
            </a:r>
            <a:r>
              <a:rPr lang="ko-KR" altLang="en-US" sz="20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추가하여</a:t>
            </a:r>
            <a:r>
              <a:rPr lang="ko-KR" altLang="en-US" sz="20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endParaRPr lang="en-US" altLang="ko-KR" sz="2000" dirty="0" smtClean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  <a:p>
            <a:pPr algn="just"/>
            <a:r>
              <a:rPr lang="ko-KR" altLang="en-US" sz="20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다양한 </a:t>
            </a:r>
            <a:r>
              <a:rPr lang="ko-KR" altLang="en-US" sz="20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플레이 가능</a:t>
            </a:r>
            <a:endParaRPr lang="ko-KR" altLang="en-US" sz="2000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21" name="오른쪽 화살표 20"/>
          <p:cNvSpPr/>
          <p:nvPr/>
        </p:nvSpPr>
        <p:spPr>
          <a:xfrm>
            <a:off x="7528415" y="4828356"/>
            <a:ext cx="362210" cy="31170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58248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003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게임 플레이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91412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004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개발환경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496" y="2319782"/>
            <a:ext cx="4075950" cy="233235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9" y="2070751"/>
            <a:ext cx="2471057" cy="247105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210" y="2838141"/>
            <a:ext cx="1416973" cy="140728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886" y="982619"/>
            <a:ext cx="977808" cy="97780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084" y="4832899"/>
            <a:ext cx="3121479" cy="78560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365" y="4741436"/>
            <a:ext cx="1334491" cy="13011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235" y="943551"/>
            <a:ext cx="1488621" cy="134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03990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139591D-8CEE-4150-90ED-AB2B2074531B}"/>
              </a:ext>
            </a:extLst>
          </p:cNvPr>
          <p:cNvGrpSpPr/>
          <p:nvPr/>
        </p:nvGrpSpPr>
        <p:grpSpPr>
          <a:xfrm>
            <a:off x="366249" y="331027"/>
            <a:ext cx="5790711" cy="523220"/>
            <a:chOff x="686289" y="1796902"/>
            <a:chExt cx="5790711" cy="52322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9BF4019-7159-4D3B-888E-C09F8960CB43}"/>
                </a:ext>
              </a:extLst>
            </p:cNvPr>
            <p:cNvSpPr/>
            <p:nvPr/>
          </p:nvSpPr>
          <p:spPr>
            <a:xfrm>
              <a:off x="686289" y="1796902"/>
              <a:ext cx="684000" cy="144000"/>
            </a:xfrm>
            <a:prstGeom prst="rect">
              <a:avLst/>
            </a:prstGeom>
            <a:solidFill>
              <a:srgbClr val="F0F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192D91-470E-4517-9E22-0C9F378A70A0}"/>
                </a:ext>
              </a:extLst>
            </p:cNvPr>
            <p:cNvSpPr txBox="1"/>
            <p:nvPr/>
          </p:nvSpPr>
          <p:spPr>
            <a:xfrm>
              <a:off x="686289" y="1940902"/>
              <a:ext cx="684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005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CFBE62-71F9-422A-BA57-FE223CABECC2}"/>
                </a:ext>
              </a:extLst>
            </p:cNvPr>
            <p:cNvSpPr txBox="1"/>
            <p:nvPr/>
          </p:nvSpPr>
          <p:spPr>
            <a:xfrm>
              <a:off x="1605446" y="1796902"/>
              <a:ext cx="487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600" dirty="0" smtClean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기술적 요소 </a:t>
              </a:r>
              <a:endParaRPr lang="ko-KR" altLang="en-US" sz="2400" spc="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650" y="1778767"/>
            <a:ext cx="4055460" cy="32977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D181403-7959-46FE-8FF5-5A0ACA130389}"/>
              </a:ext>
            </a:extLst>
          </p:cNvPr>
          <p:cNvSpPr txBox="1"/>
          <p:nvPr/>
        </p:nvSpPr>
        <p:spPr>
          <a:xfrm>
            <a:off x="4394721" y="5477796"/>
            <a:ext cx="4623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ML-Agent</a:t>
            </a:r>
            <a:r>
              <a:rPr lang="ko-KR" altLang="en-US" sz="2800" dirty="0" smtClean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를 활용한 인공지능</a:t>
            </a:r>
            <a:endParaRPr lang="en-US" altLang="ko-KR" sz="2800" dirty="0" smtClean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406711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20190505">
      <a:dk1>
        <a:sysClr val="windowText" lastClr="000000"/>
      </a:dk1>
      <a:lt1>
        <a:sysClr val="window" lastClr="FFFFFF"/>
      </a:lt1>
      <a:dk2>
        <a:srgbClr val="8496B0"/>
      </a:dk2>
      <a:lt2>
        <a:srgbClr val="E7E6E6"/>
      </a:lt2>
      <a:accent1>
        <a:srgbClr val="9CA1CC"/>
      </a:accent1>
      <a:accent2>
        <a:srgbClr val="DCB6C7"/>
      </a:accent2>
      <a:accent3>
        <a:srgbClr val="FF8687"/>
      </a:accent3>
      <a:accent4>
        <a:srgbClr val="FFC000"/>
      </a:accent4>
      <a:accent5>
        <a:srgbClr val="FEAC86"/>
      </a:accent5>
      <a:accent6>
        <a:srgbClr val="7A7C8E"/>
      </a:accent6>
      <a:hlink>
        <a:srgbClr val="3C3D46"/>
      </a:hlink>
      <a:folHlink>
        <a:srgbClr val="3C3D46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1616</TotalTime>
  <Words>259</Words>
  <Application>Microsoft Office PowerPoint</Application>
  <PresentationFormat>와이드스크린</PresentationFormat>
  <Paragraphs>102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나눔스퀘어</vt:lpstr>
      <vt:lpstr>나눔스퀘어 Bold</vt:lpstr>
      <vt:lpstr>메이플스토리</vt:lpstr>
      <vt:lpstr>배달의민족 도현</vt:lpstr>
      <vt:lpstr>배달의민족 한나는 열한살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Windows 사용자</cp:lastModifiedBy>
  <cp:revision>85</cp:revision>
  <dcterms:created xsi:type="dcterms:W3CDTF">2019-05-05T04:26:09Z</dcterms:created>
  <dcterms:modified xsi:type="dcterms:W3CDTF">2019-11-21T15:34:45Z</dcterms:modified>
</cp:coreProperties>
</file>